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Ржевская Ольга Сергеевна" initials="РОС" lastIdx="0" clrIdx="0">
    <p:extLst>
      <p:ext uri="{19B8F6BF-5375-455C-9EA6-DF929625EA0E}">
        <p15:presenceInfo xmlns:p15="http://schemas.microsoft.com/office/powerpoint/2012/main" userId="S-1-5-21-2342350333-2740871039-1900367864-13060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6" d="100"/>
          <a:sy n="86" d="100"/>
        </p:scale>
        <p:origin x="514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260411198600175E-2"/>
                  <c:y val="-1.0209176993607591E-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3BB-4CC7-8C72-79F2DA3BFDC4}"/>
                </c:ext>
              </c:extLst>
            </c:dLbl>
            <c:dLbl>
              <c:idx val="1"/>
              <c:layout>
                <c:manualLayout>
                  <c:x val="9.7222222222222224E-3"/>
                  <c:y val="5.1045884968037957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3BB-4CC7-8C72-79F2DA3BFDC4}"/>
                </c:ext>
              </c:extLst>
            </c:dLbl>
            <c:dLbl>
              <c:idx val="2"/>
              <c:layout>
                <c:manualLayout>
                  <c:x val="1.9444444444444344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3BB-4CC7-8C72-79F2DA3BFDC4}"/>
                </c:ext>
              </c:extLst>
            </c:dLbl>
            <c:dLbl>
              <c:idx val="3"/>
              <c:layout>
                <c:manualLayout>
                  <c:x val="2.777777777777879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3BB-4CC7-8C72-79F2DA3BFDC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В сфере экономики</c:v>
                </c:pt>
                <c:pt idx="1">
                  <c:v>В сфере защиты прав несовершеннолетних</c:v>
                </c:pt>
                <c:pt idx="2">
                  <c:v>В сфере оплаты труда</c:v>
                </c:pt>
                <c:pt idx="3">
                  <c:v>В сфере прав и свобод граждан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3981</c:v>
                </c:pt>
                <c:pt idx="1">
                  <c:v>3941</c:v>
                </c:pt>
                <c:pt idx="2">
                  <c:v>465</c:v>
                </c:pt>
                <c:pt idx="3">
                  <c:v>13043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3BB-4CC7-8C72-79F2DA3BFDC4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4.9999999999999899E-2"/>
                  <c:y val="-1.39217658148520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3BB-4CC7-8C72-79F2DA3BFDC4}"/>
                </c:ext>
              </c:extLst>
            </c:dLbl>
            <c:dLbl>
              <c:idx val="1"/>
              <c:layout>
                <c:manualLayout>
                  <c:x val="1.6666666666666666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3BB-4CC7-8C72-79F2DA3BFDC4}"/>
                </c:ext>
              </c:extLst>
            </c:dLbl>
            <c:dLbl>
              <c:idx val="2"/>
              <c:layout>
                <c:manualLayout>
                  <c:x val="2.0833333333333232E-2"/>
                  <c:y val="-2.784353162970383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03BB-4CC7-8C72-79F2DA3BFDC4}"/>
                </c:ext>
              </c:extLst>
            </c:dLbl>
            <c:dLbl>
              <c:idx val="3"/>
              <c:layout>
                <c:manualLayout>
                  <c:x val="4.7222222222222117E-2"/>
                  <c:y val="-8.353059488911148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03BB-4CC7-8C72-79F2DA3BFDC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В сфере экономики</c:v>
                </c:pt>
                <c:pt idx="1">
                  <c:v>В сфере защиты прав несовершеннолетних</c:v>
                </c:pt>
                <c:pt idx="2">
                  <c:v>В сфере оплаты труда</c:v>
                </c:pt>
                <c:pt idx="3">
                  <c:v>В сфере прав и свобод граждан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4207</c:v>
                </c:pt>
                <c:pt idx="1">
                  <c:v>4498</c:v>
                </c:pt>
                <c:pt idx="2">
                  <c:v>1337</c:v>
                </c:pt>
                <c:pt idx="3">
                  <c:v>13519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03BB-4CC7-8C72-79F2DA3BFDC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66281080"/>
        <c:axId val="466282392"/>
        <c:axId val="0"/>
      </c:bar3DChart>
      <c:catAx>
        <c:axId val="46628108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66282392"/>
        <c:crosses val="autoZero"/>
        <c:auto val="1"/>
        <c:lblAlgn val="ctr"/>
        <c:lblOffset val="100"/>
        <c:noMultiLvlLbl val="0"/>
      </c:catAx>
      <c:valAx>
        <c:axId val="46628239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662810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9444444444444545E-2"/>
                  <c:y val="-1.0209176993607591E-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59BC-41CC-B272-49C361FC5002}"/>
                </c:ext>
              </c:extLst>
            </c:dLbl>
            <c:dLbl>
              <c:idx val="1"/>
              <c:layout>
                <c:manualLayout>
                  <c:x val="1.260411198600175E-2"/>
                  <c:y val="-1.0209176993607591E-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59BC-41CC-B272-49C361FC5002}"/>
                </c:ext>
              </c:extLst>
            </c:dLbl>
            <c:dLbl>
              <c:idx val="2"/>
              <c:layout>
                <c:manualLayout>
                  <c:x val="9.7222222222222224E-3"/>
                  <c:y val="5.1045884968037957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9BC-41CC-B272-49C361FC5002}"/>
                </c:ext>
              </c:extLst>
            </c:dLbl>
            <c:dLbl>
              <c:idx val="3"/>
              <c:layout>
                <c:manualLayout>
                  <c:x val="1.9444444444444344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9BC-41CC-B272-49C361FC5002}"/>
                </c:ext>
              </c:extLst>
            </c:dLbl>
            <c:dLbl>
              <c:idx val="4"/>
              <c:layout>
                <c:manualLayout>
                  <c:x val="2.777777777777879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E49-49F3-9FF6-0E09D701A78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В сфере охраны окружающей среды и прородопользования</c:v>
                </c:pt>
                <c:pt idx="1">
                  <c:v>В сфере ЖКХ</c:v>
                </c:pt>
                <c:pt idx="2">
                  <c:v>В сфере землепользования</c:v>
                </c:pt>
                <c:pt idx="3">
                  <c:v>В сфере защиты прав предпринимателей</c:v>
                </c:pt>
                <c:pt idx="4">
                  <c:v>В сфере закупок товаров, работ и услуг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1990</c:v>
                </c:pt>
                <c:pt idx="1">
                  <c:v>3479</c:v>
                </c:pt>
                <c:pt idx="2">
                  <c:v>295</c:v>
                </c:pt>
                <c:pt idx="3">
                  <c:v>541</c:v>
                </c:pt>
                <c:pt idx="4">
                  <c:v>1350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BC-41CC-B272-49C361FC5002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0.11944444444444434"/>
                  <c:y val="-1.0209176993607591E-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59BC-41CC-B272-49C361FC5002}"/>
                </c:ext>
              </c:extLst>
            </c:dLbl>
            <c:dLbl>
              <c:idx val="1"/>
              <c:layout>
                <c:manualLayout>
                  <c:x val="4.9999999999999899E-2"/>
                  <c:y val="-1.39217658148520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59BC-41CC-B272-49C361FC5002}"/>
                </c:ext>
              </c:extLst>
            </c:dLbl>
            <c:dLbl>
              <c:idx val="2"/>
              <c:layout>
                <c:manualLayout>
                  <c:x val="1.6666666666666666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59BC-41CC-B272-49C361FC5002}"/>
                </c:ext>
              </c:extLst>
            </c:dLbl>
            <c:dLbl>
              <c:idx val="3"/>
              <c:layout>
                <c:manualLayout>
                  <c:x val="2.0833333333333232E-2"/>
                  <c:y val="-2.784353162970383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59BC-41CC-B272-49C361FC5002}"/>
                </c:ext>
              </c:extLst>
            </c:dLbl>
            <c:dLbl>
              <c:idx val="4"/>
              <c:layout>
                <c:manualLayout>
                  <c:x val="4.7222222222222117E-2"/>
                  <c:y val="-8.353059488911148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E49-49F3-9FF6-0E09D701A78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В сфере охраны окружающей среды и прородопользования</c:v>
                </c:pt>
                <c:pt idx="1">
                  <c:v>В сфере ЖКХ</c:v>
                </c:pt>
                <c:pt idx="2">
                  <c:v>В сфере землепользования</c:v>
                </c:pt>
                <c:pt idx="3">
                  <c:v>В сфере защиты прав предпринимателей</c:v>
                </c:pt>
                <c:pt idx="4">
                  <c:v>В сфере закупок товаров, работ и услуг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1468</c:v>
                </c:pt>
                <c:pt idx="1">
                  <c:v>2925</c:v>
                </c:pt>
                <c:pt idx="2">
                  <c:v>243</c:v>
                </c:pt>
                <c:pt idx="3">
                  <c:v>661</c:v>
                </c:pt>
                <c:pt idx="4">
                  <c:v>1396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9BC-41CC-B272-49C361FC50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66281080"/>
        <c:axId val="466282392"/>
        <c:axId val="0"/>
      </c:bar3DChart>
      <c:catAx>
        <c:axId val="46628108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66282392"/>
        <c:crosses val="autoZero"/>
        <c:auto val="1"/>
        <c:lblAlgn val="ctr"/>
        <c:lblOffset val="100"/>
        <c:noMultiLvlLbl val="0"/>
      </c:catAx>
      <c:valAx>
        <c:axId val="46628239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662810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AAD672-CCEE-4B6A-84C6-D3F706BAC55B}" type="datetimeFigureOut">
              <a:rPr lang="ru-RU" smtClean="0"/>
              <a:t>04.03.2025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3AAA94-DC4E-47F0-8C7C-4D74A4485A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7640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5D2977-8DE9-401B-8C7C-1A3E266D11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A682E52-B020-45EE-A8CD-D9F1A88FE8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53C7027-A72E-4233-8911-DCDB74CDA4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0D1D1-A966-44B0-AF64-5E0BF006DF4D}" type="datetime1">
              <a:rPr lang="ru-RU" smtClean="0"/>
              <a:t>04.03.2025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288CE81-1ABD-47D0-BB82-A4F91369F2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3328645-A9EA-4531-B793-97FAAF280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1713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F1ED66-9C8D-48DE-B0DC-A8639B581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E04725F-37D5-46CE-BAAB-BD16151E6E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0687418-86B0-427D-9C36-A343D922E6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E9166-3438-4D99-9B4B-7664DB7C8175}" type="datetime1">
              <a:rPr lang="ru-RU" smtClean="0"/>
              <a:t>04.03.2025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0D8680C-6704-4D6C-B6F4-806FC2679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B10C683-4449-4C04-8CA3-98F480834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0122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8B64E3DC-2D85-453E-A109-6D8FADF634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1E21054-93B1-45E9-B5D1-990DAC8683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D859232-5771-4B7E-ABB9-3ED63F680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1087E-586C-4D58-8F20-46659EF1A0DC}" type="datetime1">
              <a:rPr lang="ru-RU" smtClean="0"/>
              <a:t>04.03.2025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D56E5C3-DE11-496B-835A-440E32D2B9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66DD6AA-B8FF-4DE0-BC7F-78C324412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7356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07CCDAF-021B-4155-B14B-AD17B1825A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3497F5B-CEA7-4CAA-B8D6-B6EECFD2E2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3708181-8CC4-470F-BBFC-C90F80A3A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58069-AC5A-4BCF-B835-7A22D1F3299C}" type="datetime1">
              <a:rPr lang="ru-RU" smtClean="0"/>
              <a:t>04.03.2025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EE7FB95-1E58-4F3E-BE92-B8FCFE79F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2CB6A5E-F2A2-4EFE-AD83-1CA02D374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7137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FE3A71-3985-4B31-A565-DEBD7725A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854FDDB-FDB9-450A-9DBF-42358BA680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D65406C-39BC-419F-879E-75EB69EE0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41D84-D33E-4CE6-BC68-8766E61EB05C}" type="datetime1">
              <a:rPr lang="ru-RU" smtClean="0"/>
              <a:t>04.03.2025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2CFCBB3-A4AC-458B-83D4-98E76724B8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D21C12B-1C2E-4D2E-A2FA-FDCCA3490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9272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40A840-9C1B-423C-8A65-14BE59D17C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E094CCD-3E08-444D-9A18-75576B73F4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7B37C6B-4BB2-4E6B-AC76-BB0CC63C0F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5BD3B46-D41A-4EFE-ACBB-B60BC2DF84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8D5AA-11DF-4C19-ABCB-D3A311DBA3C9}" type="datetime1">
              <a:rPr lang="ru-RU" smtClean="0"/>
              <a:t>04.03.2025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D82CA29-B8F4-4C40-ABDD-3E4A3359A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C93E07C-45E8-4475-9028-D2230CD64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668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EC3A6E-76F8-4D31-B37C-B71AB72A9A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4F9781E-22C7-4563-9757-EF1EE668D7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A0271B6-8455-400E-A232-1CD93B5DFD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56D2F1E8-E641-4DC9-8238-CD344DB4CF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7F356CB-AEE9-4A7A-A3B6-2B406F086C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9407CA8-2C04-4D4D-9F7F-8A4A6B8BC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19D4B-AC30-4308-9C29-38590650E986}" type="datetime1">
              <a:rPr lang="ru-RU" smtClean="0"/>
              <a:t>04.03.2025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CAF9948-00D0-4045-87EA-03F7F5A80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1A0D5095-002F-43A0-8DA1-39D017B5A4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3555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9FFD9C-8FF8-4FFE-9C5A-7DCD264B2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B3929A6-23F5-4ABA-A8DF-FA7A7EEDB8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F0AB2-912C-482F-AB48-541DDFCFB3BB}" type="datetime1">
              <a:rPr lang="ru-RU" smtClean="0"/>
              <a:t>04.03.2025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725A0637-3A15-4891-8BC6-D544ED3FC2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71E936B-A35A-4EE3-99B0-37A488803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8275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F129B09D-9A5D-468B-86F9-DD0F4A665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6875D-5AB1-4D25-A6FD-86AFE4A721F7}" type="datetime1">
              <a:rPr lang="ru-RU" smtClean="0"/>
              <a:t>04.03.2025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3CC761D0-492C-4642-AD6A-F1BA97790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28423D4-5E6F-4C52-9C1F-F635722EA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6380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E802DA-8910-4C9C-A465-DD93B4103A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484DC78-B4D8-461A-A1C1-27AD9251C1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50A2438-513C-485A-A1F2-DA0B14C81B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FDF1AA2-A9BC-4AE5-AA84-CB66097A41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12784-E8D6-4117-A98B-87C05200981F}" type="datetime1">
              <a:rPr lang="ru-RU" smtClean="0"/>
              <a:t>04.03.2025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F68B01B-E81D-4FCC-A000-FC3A58805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0AAB143-7A65-4090-9EFA-04E5A0929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8971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2782F0-41A9-463E-A3C4-D239DD1ED7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63463B8C-6E0D-4A79-9620-2A22915B0F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A835792-3E59-4F04-B09D-880A6291CD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1FE4E2B-CD6C-4CE9-A9C0-A9E90EB39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7D4A7-5545-471D-B4AD-1E4683511F76}" type="datetime1">
              <a:rPr lang="ru-RU" smtClean="0"/>
              <a:t>04.03.2025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43459C4-C79A-498B-B3C4-1BAF768026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C5DB234-F2D9-4A30-87F3-4D85FE8E5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8112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0851DD-9D8D-4ED4-8766-70BF416E6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78C47A9-7F6F-4278-B572-F30E4FC70F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2246C1B-A6ED-478F-86A0-B6356D8653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67DF70-5BAC-4BA2-A8A2-07CE9BB05E75}" type="datetime1">
              <a:rPr lang="ru-RU" smtClean="0"/>
              <a:t>04.03.2025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3BB2103-D90C-47B7-AE3D-733C22D52A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E60B83D-7304-4335-92BD-48AE0A0410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4064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FAB4AF-8B95-4626-BA35-6A032671EF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9" y="372862"/>
            <a:ext cx="9305926" cy="793209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выявленных нарушений при осуществлении надзора </a:t>
            </a:r>
            <a:b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соблюдением федерального законодательства за январь - август 2024 г. </a:t>
            </a:r>
            <a:b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нарастающим итогом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D3C40E3-FB6B-4DB1-8BC2-CE9A6A77D7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1325461"/>
            <a:ext cx="9144000" cy="327170"/>
          </a:xfrm>
        </p:spPr>
        <p:txBody>
          <a:bodyPr>
            <a:normAutofit lnSpcReduction="10000"/>
          </a:bodyPr>
          <a:lstStyle/>
          <a:p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Всего выявлено 20 980 нарушений</a:t>
            </a:r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id="{F270631C-13FB-4C6B-895D-D38C8FECD8C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89776484"/>
              </p:ext>
            </p:extLst>
          </p:nvPr>
        </p:nvGraphicFramePr>
        <p:xfrm>
          <a:off x="1524001" y="1577130"/>
          <a:ext cx="9144000" cy="45612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479928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FAB4AF-8B95-4626-BA35-6A032671EF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55939" y="381740"/>
            <a:ext cx="9407804" cy="784331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выявленных нарушений при осуществлении надзора </a:t>
            </a:r>
            <a:b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соблюдением федерального законодательства за январь – август 2024 г. </a:t>
            </a:r>
            <a:b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нарастающим итогом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D3C40E3-FB6B-4DB1-8BC2-CE9A6A77D7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249960"/>
            <a:ext cx="9144000" cy="327170"/>
          </a:xfrm>
        </p:spPr>
        <p:txBody>
          <a:bodyPr>
            <a:normAutofit lnSpcReduction="10000"/>
          </a:bodyPr>
          <a:lstStyle/>
          <a:p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Всего выявлено 20 980 нарушений</a:t>
            </a:r>
          </a:p>
        </p:txBody>
      </p:sp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id="{0D532171-B8BE-4575-B819-A076588721F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56278592"/>
              </p:ext>
            </p:extLst>
          </p:nvPr>
        </p:nvGraphicFramePr>
        <p:xfrm>
          <a:off x="1524001" y="1577130"/>
          <a:ext cx="9144000" cy="45612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0115430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70</Words>
  <Application>Microsoft Office PowerPoint</Application>
  <PresentationFormat>Широкоэкранный</PresentationFormat>
  <Paragraphs>22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Тема Office</vt:lpstr>
      <vt:lpstr>Структура выявленных нарушений при осуществлении надзора  за соблюдением федерального законодательства за январь - август 2024 г.  нарастающим итогом</vt:lpstr>
      <vt:lpstr>Структура выявленных нарушений при осуществлении надзора  за соблюдением федерального законодательства за январь – август 2024 г.  нарастающим итогом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Структура выявленных нарушений при осуществлении надзора  за соблюдением федерального законодательства</dc:title>
  <dc:creator>Ржевская Ольга Сергеевна</dc:creator>
  <cp:lastModifiedBy>Ржевская Ольга Сергеевна</cp:lastModifiedBy>
  <cp:revision>19</cp:revision>
  <dcterms:created xsi:type="dcterms:W3CDTF">2024-06-19T06:37:26Z</dcterms:created>
  <dcterms:modified xsi:type="dcterms:W3CDTF">2025-03-04T06:18:59Z</dcterms:modified>
</cp:coreProperties>
</file>